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</p:sldIdLst>
  <p:sldSz cx="18288000" cy="10287000"/>
  <p:notesSz cx="6858000" cy="9144000"/>
  <p:embeddedFontLst>
    <p:embeddedFont>
      <p:font typeface="Agrandir Narrow" panose="020B0604020202020204" charset="0"/>
      <p:regular r:id="rId17"/>
    </p:embeddedFont>
    <p:embeddedFont>
      <p:font typeface="Agrandir Narrow Bold" panose="020B0604020202020204" charset="0"/>
      <p:regular r:id="rId18"/>
    </p:embeddedFont>
    <p:embeddedFont>
      <p:font typeface="Days" panose="02000505050000020004" charset="0"/>
      <p:regular r:id="rId19"/>
    </p:embeddedFont>
    <p:embeddedFont>
      <p:font typeface="Open Sauce" panose="020B0604020202020204" charset="0"/>
      <p:regular r:id="rId20"/>
    </p:embeddedFont>
    <p:embeddedFont>
      <p:font typeface="Open Sauce Bold" panose="020B0604020202020204" charset="0"/>
      <p:regular r:id="rId21"/>
    </p:embeddedFont>
    <p:embeddedFont>
      <p:font typeface="Open Sauce Bold Italics" panose="020B0604020202020204" charset="0"/>
      <p:regular r:id="rId22"/>
    </p:embeddedFont>
    <p:embeddedFont>
      <p:font typeface="Open Sauce Light" panose="020B0604020202020204" charset="0"/>
      <p:regular r:id="rId23"/>
    </p:embeddedFont>
    <p:embeddedFont>
      <p:font typeface="Open Sauce Medium" panose="020B0604020202020204" charset="0"/>
      <p:regular r:id="rId24"/>
    </p:embeddedFont>
    <p:embeddedFont>
      <p:font typeface="Open Sauce Medium Italic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514350" y="660811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14350" y="4881642"/>
            <a:ext cx="17259300" cy="168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33"/>
              </a:lnSpc>
            </a:pPr>
            <a:r>
              <a:rPr lang="en-US" sz="5870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Strategy for QuantumLink to improve Business Performance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6054" y="1125088"/>
            <a:ext cx="3184003" cy="47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8"/>
              </a:lnSpc>
            </a:pPr>
            <a:r>
              <a:rPr lang="en-US" sz="2789" b="1" spc="209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QuantumLink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350" y="6897905"/>
            <a:ext cx="5132793" cy="64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b="1" spc="181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Rithika Venkat Ravi 16/09/2024</a:t>
            </a:r>
          </a:p>
          <a:p>
            <a:pPr algn="l">
              <a:lnSpc>
                <a:spcPts val="2351"/>
              </a:lnSpc>
            </a:pPr>
            <a:endParaRPr lang="en-US" sz="2137" b="1" spc="181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338264" y="-942360"/>
            <a:ext cx="9721524" cy="12171720"/>
            <a:chOff x="0" y="0"/>
            <a:chExt cx="201628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289" cy="2524471"/>
            </a:xfrm>
            <a:custGeom>
              <a:avLst/>
              <a:gdLst/>
              <a:ahLst/>
              <a:cxnLst/>
              <a:rect l="l" t="t" r="r" b="b"/>
              <a:pathLst>
                <a:path w="2016289" h="2524471">
                  <a:moveTo>
                    <a:pt x="0" y="0"/>
                  </a:moveTo>
                  <a:lnTo>
                    <a:pt x="2016289" y="0"/>
                  </a:lnTo>
                  <a:lnTo>
                    <a:pt x="201628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628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578278" y="2731303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383261" y="3186777"/>
            <a:ext cx="8904739" cy="5289914"/>
          </a:xfrm>
          <a:custGeom>
            <a:avLst/>
            <a:gdLst/>
            <a:ahLst/>
            <a:cxnLst/>
            <a:rect l="l" t="t" r="r" b="b"/>
            <a:pathLst>
              <a:path w="8904739" h="5289914">
                <a:moveTo>
                  <a:pt x="0" y="0"/>
                </a:moveTo>
                <a:lnTo>
                  <a:pt x="8904739" y="0"/>
                </a:lnTo>
                <a:lnTo>
                  <a:pt x="8904739" y="5289913"/>
                </a:lnTo>
                <a:lnTo>
                  <a:pt x="0" y="5289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66" r="-43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231536" y="688467"/>
            <a:ext cx="9114043" cy="113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2"/>
              </a:lnSpc>
            </a:pPr>
            <a:r>
              <a:rPr lang="en-US" sz="4056" spc="12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Key Initiative 5 – Streamlined Communication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055682"/>
            <a:ext cx="7344372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 spc="6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STREAMLINING INTERDEPARTMENTAL COMMUNICATION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120102"/>
            <a:ext cx="9151725" cy="4552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Reduce duplication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Implement a unified communication platform to avoid overlapping efforts between departments.</a:t>
            </a:r>
          </a:p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Align strategies: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Ensure marketing, sales, and other departments collaborate and share consistent messaging.</a:t>
            </a:r>
          </a:p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 efficiency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Faster decision-making and collaboration through improved communication tools and practices.</a:t>
            </a:r>
          </a:p>
          <a:p>
            <a:pPr algn="l">
              <a:lnSpc>
                <a:spcPts val="3672"/>
              </a:lnSpc>
            </a:pPr>
            <a:endParaRPr lang="en-US" sz="249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00000">
            <a:off x="-5281063" y="-2431920"/>
            <a:ext cx="16893429" cy="10074627"/>
          </a:xfrm>
          <a:custGeom>
            <a:avLst/>
            <a:gdLst/>
            <a:ahLst/>
            <a:cxnLst/>
            <a:rect l="l" t="t" r="r" b="b"/>
            <a:pathLst>
              <a:path w="16893429" h="10074627">
                <a:moveTo>
                  <a:pt x="0" y="0"/>
                </a:moveTo>
                <a:lnTo>
                  <a:pt x="16893430" y="0"/>
                </a:lnTo>
                <a:lnTo>
                  <a:pt x="16893430" y="10074627"/>
                </a:lnTo>
                <a:lnTo>
                  <a:pt x="0" y="10074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91519" y="6522102"/>
            <a:ext cx="487350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i="1">
                <a:solidFill>
                  <a:srgbClr val="C23A97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Optimized resources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91519" y="4960302"/>
            <a:ext cx="3736180" cy="137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Unified development and modern IT systems will lead to faster project delivery and smoother workflows.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9201"/>
            <a:chOff x="0" y="0"/>
            <a:chExt cx="1198439" cy="125226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691519" y="4509458"/>
            <a:ext cx="373618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i="1">
                <a:solidFill>
                  <a:srgbClr val="C23A97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Increased productivity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91519" y="6972947"/>
            <a:ext cx="3736180" cy="137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Focus on profitable products and better communication will drive efficiency and better decision-making.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91591" y="4960302"/>
            <a:ext cx="3817417" cy="137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Modernized tools and career growth opportunities will improve job satisfaction and reduce turnover costs.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4788162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i="1">
                <a:solidFill>
                  <a:srgbClr val="C23A97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Higher employee retention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91591" y="6972947"/>
            <a:ext cx="3654943" cy="137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A unified communication platform will foster cross-departmental teamwork, speeding up decision-making.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91591" y="6522102"/>
            <a:ext cx="5592507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 i="1">
                <a:solidFill>
                  <a:srgbClr val="C23A97"/>
                </a:solidFill>
                <a:latin typeface="Open Sauce Medium Italics"/>
                <a:ea typeface="Open Sauce Medium Italics"/>
                <a:cs typeface="Open Sauce Medium Italics"/>
                <a:sym typeface="Open Sauce Medium Italics"/>
              </a:rPr>
              <a:t>Improved collaboration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565018" y="4478643"/>
            <a:ext cx="898829" cy="939201"/>
            <a:chOff x="0" y="0"/>
            <a:chExt cx="1198439" cy="1252268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417346" y="6491288"/>
            <a:ext cx="898829" cy="939201"/>
            <a:chOff x="0" y="0"/>
            <a:chExt cx="1198439" cy="125226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03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565018" y="6491288"/>
            <a:ext cx="898829" cy="939201"/>
            <a:chOff x="0" y="0"/>
            <a:chExt cx="1198439" cy="1252268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198439" cy="1252268"/>
              <a:chOff x="0" y="0"/>
              <a:chExt cx="354711" cy="370643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354711" cy="370643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70643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70643"/>
                    </a:lnTo>
                    <a:lnTo>
                      <a:pt x="0" y="37064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354711" cy="40874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82960"/>
              <a:ext cx="1198439" cy="100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04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610492" y="1722743"/>
            <a:ext cx="7089807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Demonstrating the Value of These Initiatives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4013860" y="2658313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8649" y="639892"/>
            <a:ext cx="1061070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Key Recommendations – MCO’s 5R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5140" y="3464457"/>
            <a:ext cx="1403336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100" b="1" spc="13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18476" y="3482873"/>
            <a:ext cx="1492746" cy="57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13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RECAP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23096"/>
            <a:ext cx="16446004" cy="1069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4"/>
              </a:lnSpc>
              <a:spcBef>
                <a:spcPct val="0"/>
              </a:spcBef>
            </a:pPr>
            <a:r>
              <a:rPr lang="en-US" sz="2449" b="1" spc="97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QUANTUMLINK IS FACING DECLINING PERFORMANCE DUE TO INCONSISTENT DEVELOPMENT PRACTICES, HIGH EMPLOYEE CHURN, OUTDATED IT SYSTEMS, UNCLEAR PRODUCT PROFITABILITY, AND INEFFICIENT COMMUNICATION.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435" y="5921054"/>
            <a:ext cx="1403336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100" b="1" spc="13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8476" y="5882637"/>
            <a:ext cx="4643735" cy="57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13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849425"/>
            <a:ext cx="12109875" cy="226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3153" b="1" spc="1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1. STANDARDIZE DEVELOPMENT METHODOLOGIES.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3153" b="1" spc="1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2. RETAIN AND DEVELOP TALENT.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3153" b="1" spc="1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3. MODERNIZE IT INFRASTRUCTURE.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3153" b="1" spc="1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4. FOCUS ON PROFITABLE PRODUCTS.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r>
              <a:rPr lang="en-US" sz="3153" b="1" spc="1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5. STREAMLINE COMMUNICATION.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4013860" y="2658313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8649" y="639892"/>
            <a:ext cx="1061070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Key Recommendations – MCO’s 5R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5140" y="3464457"/>
            <a:ext cx="1403336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100" b="1" spc="13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73771" y="3482873"/>
            <a:ext cx="2114401" cy="57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13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REASONS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0998" y="4152268"/>
            <a:ext cx="16446004" cy="1797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4082" lvl="1" indent="-232041" algn="l">
              <a:lnSpc>
                <a:spcPts val="2364"/>
              </a:lnSpc>
              <a:buFont typeface="Arial"/>
              <a:buChar char="•"/>
            </a:pPr>
            <a:r>
              <a:rPr lang="en-US" sz="2149" b="1" spc="8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IMPROVED PROJECT DELIVERY AND COLLABORATION.</a:t>
            </a:r>
          </a:p>
          <a:p>
            <a:pPr marL="464082" lvl="1" indent="-232041" algn="l">
              <a:lnSpc>
                <a:spcPts val="2364"/>
              </a:lnSpc>
              <a:buFont typeface="Arial"/>
              <a:buChar char="•"/>
            </a:pPr>
            <a:r>
              <a:rPr lang="en-US" sz="2149" spc="8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Increased retention and reduced recruitment costs.</a:t>
            </a:r>
          </a:p>
          <a:p>
            <a:pPr marL="464082" lvl="1" indent="-232041" algn="l">
              <a:lnSpc>
                <a:spcPts val="2364"/>
              </a:lnSpc>
              <a:buFont typeface="Arial"/>
              <a:buChar char="•"/>
            </a:pPr>
            <a:r>
              <a:rPr lang="en-US" sz="2149" spc="8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Greater operational efficiency and scalability.</a:t>
            </a:r>
          </a:p>
          <a:p>
            <a:pPr marL="464082" lvl="1" indent="-232041" algn="l">
              <a:lnSpc>
                <a:spcPts val="2364"/>
              </a:lnSpc>
              <a:buFont typeface="Arial"/>
              <a:buChar char="•"/>
            </a:pPr>
            <a:r>
              <a:rPr lang="en-US" sz="2149" spc="8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Data-driven decisions and resource optimization.</a:t>
            </a:r>
          </a:p>
          <a:p>
            <a:pPr marL="464082" lvl="1" indent="-232041" algn="l">
              <a:lnSpc>
                <a:spcPts val="2364"/>
              </a:lnSpc>
              <a:buFont typeface="Arial"/>
              <a:buChar char="•"/>
            </a:pPr>
            <a:r>
              <a:rPr lang="en-US" sz="2149" spc="8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Enhanced cross-departmental alignment.</a:t>
            </a:r>
          </a:p>
          <a:p>
            <a:pPr algn="l">
              <a:lnSpc>
                <a:spcPts val="2034"/>
              </a:lnSpc>
              <a:spcBef>
                <a:spcPct val="0"/>
              </a:spcBef>
            </a:pPr>
            <a:endParaRPr lang="en-US" sz="2149" b="1" spc="85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435" y="5921054"/>
            <a:ext cx="1403336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100" b="1" spc="13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3771" y="6011712"/>
            <a:ext cx="1304925" cy="57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135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RISKS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998" y="6916100"/>
            <a:ext cx="8889081" cy="128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1" lvl="1" indent="-313050" algn="l">
              <a:lnSpc>
                <a:spcPts val="3189"/>
              </a:lnSpc>
              <a:buFont typeface="Arial"/>
              <a:buChar char="•"/>
            </a:pPr>
            <a:r>
              <a:rPr lang="en-US" sz="2899" b="1" spc="11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CHANGE MANAGEMENT CHALLENGES.</a:t>
            </a:r>
          </a:p>
          <a:p>
            <a:pPr marL="626101" lvl="1" indent="-313050" algn="l">
              <a:lnSpc>
                <a:spcPts val="3189"/>
              </a:lnSpc>
              <a:buFont typeface="Arial"/>
              <a:buChar char="•"/>
            </a:pPr>
            <a:r>
              <a:rPr lang="en-US" sz="2899" b="1" spc="11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POTENTIAL INITIAL COSTS.</a:t>
            </a:r>
          </a:p>
          <a:p>
            <a:pPr marL="626101" lvl="1" indent="-313050" algn="l">
              <a:lnSpc>
                <a:spcPts val="3189"/>
              </a:lnSpc>
              <a:buFont typeface="Arial"/>
              <a:buChar char="•"/>
            </a:pPr>
            <a:r>
              <a:rPr lang="en-US" sz="2899" b="1" spc="11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RESISTANCE TO NEW TECHNOLOGIES.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flipH="1">
            <a:off x="4013860" y="2658313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8649" y="639892"/>
            <a:ext cx="1061070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Key Recommendations – MCO’s 5R Framework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5140" y="3464457"/>
            <a:ext cx="1403336" cy="59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0"/>
              </a:lnSpc>
            </a:pPr>
            <a:r>
              <a:rPr lang="en-US" sz="4100" b="1" spc="131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33476" y="3482873"/>
            <a:ext cx="1594991" cy="57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  <a:spcBef>
                <a:spcPct val="0"/>
              </a:spcBef>
            </a:pPr>
            <a:r>
              <a:rPr lang="en-US" sz="3399" b="1" spc="135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RETAIN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02403"/>
            <a:ext cx="17367002" cy="293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8"/>
              </a:lnSpc>
            </a:pPr>
            <a:r>
              <a:rPr lang="en-US" sz="3253" b="1" spc="13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1. BEGIN WITH AN AGILE PILOT PROJECT.</a:t>
            </a:r>
          </a:p>
          <a:p>
            <a:pPr algn="l">
              <a:lnSpc>
                <a:spcPts val="3578"/>
              </a:lnSpc>
            </a:pPr>
            <a:r>
              <a:rPr lang="en-US" sz="3253" b="1" spc="13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2. Establish a talent retention task force.</a:t>
            </a:r>
          </a:p>
          <a:p>
            <a:pPr algn="l">
              <a:lnSpc>
                <a:spcPts val="3578"/>
              </a:lnSpc>
            </a:pPr>
            <a:r>
              <a:rPr lang="en-US" sz="3253" b="1" spc="13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3. Start IT infrastructure modernization with a phased rollout.</a:t>
            </a:r>
          </a:p>
          <a:p>
            <a:pPr algn="l">
              <a:lnSpc>
                <a:spcPts val="3578"/>
              </a:lnSpc>
            </a:pPr>
            <a:r>
              <a:rPr lang="en-US" sz="3253" b="1" spc="13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4. Review product profitability framework.</a:t>
            </a:r>
          </a:p>
          <a:p>
            <a:pPr algn="l">
              <a:lnSpc>
                <a:spcPts val="3578"/>
              </a:lnSpc>
            </a:pPr>
            <a:r>
              <a:rPr lang="en-US" sz="3253" b="1" spc="13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5. Implement unified communication tools.</a:t>
            </a:r>
          </a:p>
          <a:p>
            <a:pPr algn="l">
              <a:lnSpc>
                <a:spcPts val="4678"/>
              </a:lnSpc>
              <a:spcBef>
                <a:spcPct val="0"/>
              </a:spcBef>
            </a:pPr>
            <a:endParaRPr lang="en-US" sz="3253" b="1" spc="13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766840" y="4716443"/>
            <a:ext cx="17367002" cy="95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8"/>
              </a:lnSpc>
              <a:spcBef>
                <a:spcPct val="0"/>
              </a:spcBef>
            </a:pPr>
            <a:r>
              <a:rPr lang="en-US" sz="5653" b="1" spc="226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3411072" y="1282679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6110999" y="-1135173"/>
            <a:ext cx="11245538" cy="13108463"/>
            <a:chOff x="0" y="0"/>
            <a:chExt cx="2961788" cy="34524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3452435"/>
            </a:xfrm>
            <a:custGeom>
              <a:avLst/>
              <a:gdLst/>
              <a:ahLst/>
              <a:cxnLst/>
              <a:rect l="l" t="t" r="r" b="b"/>
              <a:pathLst>
                <a:path w="2961788" h="3452435">
                  <a:moveTo>
                    <a:pt x="0" y="0"/>
                  </a:moveTo>
                  <a:lnTo>
                    <a:pt x="2961788" y="0"/>
                  </a:lnTo>
                  <a:lnTo>
                    <a:pt x="2961788" y="3452435"/>
                  </a:lnTo>
                  <a:lnTo>
                    <a:pt x="0" y="3452435"/>
                  </a:lnTo>
                  <a:close/>
                </a:path>
              </a:pathLst>
            </a:custGeom>
            <a:solidFill>
              <a:srgbClr val="192253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348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925830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H="1">
            <a:off x="10494314" y="990600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448314" y="2538938"/>
            <a:ext cx="12839686" cy="691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0486" lvl="1" indent="-405243" algn="l">
              <a:lnSpc>
                <a:spcPts val="5518"/>
              </a:lnSpc>
              <a:buFont typeface="Arial"/>
              <a:buChar char="•"/>
            </a:pPr>
            <a:r>
              <a:rPr lang="en-US" sz="375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QuantumLink is facing declining performance due to increased competition and internal inefficiencies.</a:t>
            </a:r>
          </a:p>
          <a:p>
            <a:pPr marL="810486" lvl="1" indent="-405243" algn="l">
              <a:lnSpc>
                <a:spcPts val="5518"/>
              </a:lnSpc>
              <a:buFont typeface="Arial"/>
              <a:buChar char="•"/>
            </a:pPr>
            <a:r>
              <a:rPr lang="en-US" sz="375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areas to address:</a:t>
            </a:r>
          </a:p>
          <a:p>
            <a:pPr marL="856540" lvl="1" indent="-428270" algn="l">
              <a:lnSpc>
                <a:spcPts val="5831"/>
              </a:lnSpc>
              <a:buAutoNum type="arabicPeriod"/>
            </a:pPr>
            <a:r>
              <a:rPr lang="en-US" sz="39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Standardize software development methodologies </a:t>
            </a:r>
          </a:p>
          <a:p>
            <a:pPr marL="767308" lvl="1" indent="-383654" algn="l">
              <a:lnSpc>
                <a:spcPts val="5224"/>
              </a:lnSpc>
              <a:buAutoNum type="arabicPeriod"/>
            </a:pPr>
            <a:r>
              <a:rPr lang="en-US" sz="355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 employee retention and development</a:t>
            </a:r>
          </a:p>
          <a:p>
            <a:pPr marL="810486" lvl="1" indent="-405243" algn="l">
              <a:lnSpc>
                <a:spcPts val="5518"/>
              </a:lnSpc>
              <a:buAutoNum type="arabicPeriod"/>
            </a:pPr>
            <a:r>
              <a:rPr lang="en-US" sz="375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Modernize IT infrastructure</a:t>
            </a:r>
          </a:p>
          <a:p>
            <a:pPr marL="787459" lvl="1" indent="-393730" algn="l">
              <a:lnSpc>
                <a:spcPts val="5361"/>
              </a:lnSpc>
              <a:buAutoNum type="arabicPeriod"/>
            </a:pPr>
            <a:r>
              <a:rPr lang="en-US" sz="364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Focus on product profitability</a:t>
            </a:r>
          </a:p>
          <a:p>
            <a:pPr marL="810486" lvl="1" indent="-405243" algn="l">
              <a:lnSpc>
                <a:spcPts val="5518"/>
              </a:lnSpc>
              <a:buAutoNum type="arabicPeriod"/>
            </a:pPr>
            <a:r>
              <a:rPr lang="en-US" sz="375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Streamline interdepartmental communication</a:t>
            </a:r>
          </a:p>
          <a:p>
            <a:pPr algn="l">
              <a:lnSpc>
                <a:spcPts val="5197"/>
              </a:lnSpc>
            </a:pPr>
            <a:endParaRPr lang="en-US" sz="3753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404733" y="5992324"/>
            <a:ext cx="854567" cy="900406"/>
          </a:xfrm>
          <a:custGeom>
            <a:avLst/>
            <a:gdLst/>
            <a:ahLst/>
            <a:cxnLst/>
            <a:rect l="l" t="t" r="r" b="b"/>
            <a:pathLst>
              <a:path w="854567" h="900406">
                <a:moveTo>
                  <a:pt x="0" y="0"/>
                </a:moveTo>
                <a:lnTo>
                  <a:pt x="854567" y="0"/>
                </a:lnTo>
                <a:lnTo>
                  <a:pt x="854567" y="900405"/>
                </a:lnTo>
                <a:lnTo>
                  <a:pt x="0" y="9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2710698" y="6892729"/>
            <a:ext cx="532392" cy="514242"/>
          </a:xfrm>
          <a:custGeom>
            <a:avLst/>
            <a:gdLst/>
            <a:ahLst/>
            <a:cxnLst/>
            <a:rect l="l" t="t" r="r" b="b"/>
            <a:pathLst>
              <a:path w="532392" h="514242">
                <a:moveTo>
                  <a:pt x="0" y="0"/>
                </a:moveTo>
                <a:lnTo>
                  <a:pt x="532393" y="0"/>
                </a:lnTo>
                <a:lnTo>
                  <a:pt x="532393" y="514243"/>
                </a:lnTo>
                <a:lnTo>
                  <a:pt x="0" y="514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3243091" y="7585359"/>
            <a:ext cx="698292" cy="561825"/>
          </a:xfrm>
          <a:custGeom>
            <a:avLst/>
            <a:gdLst/>
            <a:ahLst/>
            <a:cxnLst/>
            <a:rect l="l" t="t" r="r" b="b"/>
            <a:pathLst>
              <a:path w="698292" h="561825">
                <a:moveTo>
                  <a:pt x="0" y="0"/>
                </a:moveTo>
                <a:lnTo>
                  <a:pt x="698291" y="0"/>
                </a:lnTo>
                <a:lnTo>
                  <a:pt x="698291" y="561826"/>
                </a:lnTo>
                <a:lnTo>
                  <a:pt x="0" y="56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6594017" y="8147185"/>
            <a:ext cx="665283" cy="616899"/>
          </a:xfrm>
          <a:custGeom>
            <a:avLst/>
            <a:gdLst/>
            <a:ahLst/>
            <a:cxnLst/>
            <a:rect l="l" t="t" r="r" b="b"/>
            <a:pathLst>
              <a:path w="665283" h="616899">
                <a:moveTo>
                  <a:pt x="0" y="0"/>
                </a:moveTo>
                <a:lnTo>
                  <a:pt x="665283" y="0"/>
                </a:lnTo>
                <a:lnTo>
                  <a:pt x="665283" y="616899"/>
                </a:lnTo>
                <a:lnTo>
                  <a:pt x="0" y="616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0136023" y="5450061"/>
            <a:ext cx="716582" cy="573265"/>
          </a:xfrm>
          <a:custGeom>
            <a:avLst/>
            <a:gdLst/>
            <a:ahLst/>
            <a:cxnLst/>
            <a:rect l="l" t="t" r="r" b="b"/>
            <a:pathLst>
              <a:path w="716582" h="573265">
                <a:moveTo>
                  <a:pt x="0" y="0"/>
                </a:moveTo>
                <a:lnTo>
                  <a:pt x="716582" y="0"/>
                </a:lnTo>
                <a:lnTo>
                  <a:pt x="716582" y="573266"/>
                </a:lnTo>
                <a:lnTo>
                  <a:pt x="0" y="5732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8740168" y="1468963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077295" y="-1160341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792877" y="1496889"/>
            <a:ext cx="1300665" cy="13006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55523" y="1734865"/>
            <a:ext cx="881371" cy="911192"/>
          </a:xfrm>
          <a:custGeom>
            <a:avLst/>
            <a:gdLst/>
            <a:ahLst/>
            <a:cxnLst/>
            <a:rect l="l" t="t" r="r" b="b"/>
            <a:pathLst>
              <a:path w="881371" h="911192">
                <a:moveTo>
                  <a:pt x="0" y="0"/>
                </a:moveTo>
                <a:lnTo>
                  <a:pt x="881372" y="0"/>
                </a:lnTo>
                <a:lnTo>
                  <a:pt x="881372" y="911193"/>
                </a:lnTo>
                <a:lnTo>
                  <a:pt x="0" y="911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2792877" y="3198508"/>
            <a:ext cx="1307474" cy="130747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080219" y="5490238"/>
            <a:ext cx="732791" cy="732791"/>
          </a:xfrm>
          <a:custGeom>
            <a:avLst/>
            <a:gdLst/>
            <a:ahLst/>
            <a:cxnLst/>
            <a:rect l="l" t="t" r="r" b="b"/>
            <a:pathLst>
              <a:path w="732791" h="732791">
                <a:moveTo>
                  <a:pt x="0" y="0"/>
                </a:moveTo>
                <a:lnTo>
                  <a:pt x="732791" y="0"/>
                </a:lnTo>
                <a:lnTo>
                  <a:pt x="732791" y="732790"/>
                </a:lnTo>
                <a:lnTo>
                  <a:pt x="0" y="7327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 flipH="1">
            <a:off x="3708440" y="119585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2842472" y="5202896"/>
            <a:ext cx="1307474" cy="130747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842472" y="7058058"/>
            <a:ext cx="1307474" cy="130747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842472" y="8913220"/>
            <a:ext cx="1307474" cy="130747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2938372" y="9219321"/>
            <a:ext cx="1115674" cy="714031"/>
          </a:xfrm>
          <a:custGeom>
            <a:avLst/>
            <a:gdLst/>
            <a:ahLst/>
            <a:cxnLst/>
            <a:rect l="l" t="t" r="r" b="b"/>
            <a:pathLst>
              <a:path w="1115674" h="714031">
                <a:moveTo>
                  <a:pt x="0" y="0"/>
                </a:moveTo>
                <a:lnTo>
                  <a:pt x="1115674" y="0"/>
                </a:lnTo>
                <a:lnTo>
                  <a:pt x="1115674" y="714031"/>
                </a:lnTo>
                <a:lnTo>
                  <a:pt x="0" y="7140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>
            <a:off x="3083114" y="7205695"/>
            <a:ext cx="826189" cy="1000890"/>
          </a:xfrm>
          <a:custGeom>
            <a:avLst/>
            <a:gdLst/>
            <a:ahLst/>
            <a:cxnLst/>
            <a:rect l="l" t="t" r="r" b="b"/>
            <a:pathLst>
              <a:path w="826189" h="1000890">
                <a:moveTo>
                  <a:pt x="0" y="0"/>
                </a:moveTo>
                <a:lnTo>
                  <a:pt x="826189" y="0"/>
                </a:lnTo>
                <a:lnTo>
                  <a:pt x="826189" y="1000890"/>
                </a:lnTo>
                <a:lnTo>
                  <a:pt x="0" y="100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Freeform 26"/>
          <p:cNvSpPr/>
          <p:nvPr/>
        </p:nvSpPr>
        <p:spPr>
          <a:xfrm>
            <a:off x="3028731" y="3392864"/>
            <a:ext cx="828956" cy="828956"/>
          </a:xfrm>
          <a:custGeom>
            <a:avLst/>
            <a:gdLst/>
            <a:ahLst/>
            <a:cxnLst/>
            <a:rect l="l" t="t" r="r" b="b"/>
            <a:pathLst>
              <a:path w="828956" h="828956">
                <a:moveTo>
                  <a:pt x="0" y="0"/>
                </a:moveTo>
                <a:lnTo>
                  <a:pt x="828957" y="0"/>
                </a:lnTo>
                <a:lnTo>
                  <a:pt x="828957" y="828957"/>
                </a:lnTo>
                <a:lnTo>
                  <a:pt x="0" y="828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2987879" y="5348303"/>
            <a:ext cx="1016660" cy="1016660"/>
          </a:xfrm>
          <a:custGeom>
            <a:avLst/>
            <a:gdLst/>
            <a:ahLst/>
            <a:cxnLst/>
            <a:rect l="l" t="t" r="r" b="b"/>
            <a:pathLst>
              <a:path w="1016660" h="1016660">
                <a:moveTo>
                  <a:pt x="0" y="0"/>
                </a:moveTo>
                <a:lnTo>
                  <a:pt x="1016660" y="0"/>
                </a:lnTo>
                <a:lnTo>
                  <a:pt x="1016660" y="1016660"/>
                </a:lnTo>
                <a:lnTo>
                  <a:pt x="0" y="1016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8"/>
          <p:cNvSpPr txBox="1"/>
          <p:nvPr/>
        </p:nvSpPr>
        <p:spPr>
          <a:xfrm>
            <a:off x="3709261" y="69533"/>
            <a:ext cx="11315572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CURRENT CHALLENGES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60472" y="1748818"/>
            <a:ext cx="9413148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Inconsistent methodologies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660472" y="3314723"/>
            <a:ext cx="9413148" cy="751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High employee churn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60472" y="5394988"/>
            <a:ext cx="9413148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Outdated IT systems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660472" y="7270152"/>
            <a:ext cx="9413148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profitability issues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60472" y="9145316"/>
            <a:ext cx="9413148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Inefficient communication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70035" y="-1126670"/>
            <a:ext cx="9721524" cy="12171720"/>
            <a:chOff x="0" y="0"/>
            <a:chExt cx="201628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289" cy="2524471"/>
            </a:xfrm>
            <a:custGeom>
              <a:avLst/>
              <a:gdLst/>
              <a:ahLst/>
              <a:cxnLst/>
              <a:rect l="l" t="t" r="r" b="b"/>
              <a:pathLst>
                <a:path w="2016289" h="2524471">
                  <a:moveTo>
                    <a:pt x="0" y="0"/>
                  </a:moveTo>
                  <a:lnTo>
                    <a:pt x="2016289" y="0"/>
                  </a:lnTo>
                  <a:lnTo>
                    <a:pt x="201628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628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48600" y="3771900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55537" y="501236"/>
            <a:ext cx="8950521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Initiative 1 – Unified Development 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2724" y="4554574"/>
            <a:ext cx="9019781" cy="546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Clear timelines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Unifying all teams under Agile allows for standardized sprint cycles, making it easier to predict project timelines and allocate resources efficiently.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Predictable outcomes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By using a consistent development methodology, we reduce risks and uncertainties, ensuring that deliverables meet expectations and deadlines are more reliable.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Improved collaboration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A unified approach fosters better cross-team communication and collaboration, ensuring that all departments work toward the same goals with consistent processes.</a:t>
            </a:r>
          </a:p>
          <a:p>
            <a:pPr algn="l">
              <a:lnSpc>
                <a:spcPts val="3619"/>
              </a:lnSpc>
            </a:pPr>
            <a:endParaRPr lang="en-US" sz="246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62724" y="3027564"/>
            <a:ext cx="5057180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 spc="6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STANDARDIZING DEVELOPMENT PROCEDURES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70035" y="-1126670"/>
            <a:ext cx="9336023" cy="12171720"/>
            <a:chOff x="0" y="0"/>
            <a:chExt cx="1936335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36335" cy="2524471"/>
            </a:xfrm>
            <a:custGeom>
              <a:avLst/>
              <a:gdLst/>
              <a:ahLst/>
              <a:cxnLst/>
              <a:rect l="l" t="t" r="r" b="b"/>
              <a:pathLst>
                <a:path w="1936335" h="2524471">
                  <a:moveTo>
                    <a:pt x="0" y="0"/>
                  </a:moveTo>
                  <a:lnTo>
                    <a:pt x="1936335" y="0"/>
                  </a:lnTo>
                  <a:lnTo>
                    <a:pt x="1936335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36335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0875415" y="1028700"/>
            <a:ext cx="7174735" cy="8552811"/>
          </a:xfrm>
          <a:custGeom>
            <a:avLst/>
            <a:gdLst/>
            <a:ahLst/>
            <a:cxnLst/>
            <a:rect l="l" t="t" r="r" b="b"/>
            <a:pathLst>
              <a:path w="7174735" h="8552811">
                <a:moveTo>
                  <a:pt x="0" y="0"/>
                </a:moveTo>
                <a:lnTo>
                  <a:pt x="7174735" y="0"/>
                </a:lnTo>
                <a:lnTo>
                  <a:pt x="7174735" y="8552811"/>
                </a:lnTo>
                <a:lnTo>
                  <a:pt x="0" y="855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20" r="-5472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55537" y="1749950"/>
            <a:ext cx="8950521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 Case Study: Spotify’s Agile Transformation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0035" y="5095875"/>
            <a:ext cx="9219878" cy="411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405" lvl="1" indent="-317203" algn="l">
              <a:lnSpc>
                <a:spcPts val="3232"/>
              </a:lnSpc>
              <a:buFont typeface="Arial"/>
              <a:buChar char="•"/>
            </a:pPr>
            <a:r>
              <a:rPr lang="en-US" sz="2938" b="1" spc="11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SPOTIFY</a:t>
            </a:r>
            <a:r>
              <a:rPr lang="en-US" sz="2938" spc="117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: UNIFIED AGILE DEVELOPMENT LED TO FASTER PRODUCT RELEASES AND BETTER TEAM COLLABORATION.</a:t>
            </a:r>
          </a:p>
          <a:p>
            <a:pPr marL="634405" lvl="1" indent="-317203" algn="l">
              <a:lnSpc>
                <a:spcPts val="3232"/>
              </a:lnSpc>
              <a:buFont typeface="Arial"/>
              <a:buChar char="•"/>
            </a:pPr>
            <a:r>
              <a:rPr lang="en-US" sz="2938" b="1" spc="11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Result</a:t>
            </a:r>
            <a:r>
              <a:rPr lang="en-US" sz="2938" spc="117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: Reduced product development cycles by 30%, and cross-team collaboration improved by 25%.</a:t>
            </a:r>
          </a:p>
          <a:p>
            <a:pPr marL="634405" lvl="1" indent="-317203" algn="l">
              <a:lnSpc>
                <a:spcPts val="3232"/>
              </a:lnSpc>
              <a:buFont typeface="Arial"/>
              <a:buChar char="•"/>
            </a:pPr>
            <a:r>
              <a:rPr lang="en-US" sz="2938" b="1" spc="11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QuantumLink Impact:</a:t>
            </a:r>
            <a:r>
              <a:rPr lang="en-US" sz="2938" spc="117">
                <a:solidFill>
                  <a:srgbClr val="000000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 Expect similar reductions in development time and improved collaboration.</a:t>
            </a:r>
          </a:p>
          <a:p>
            <a:pPr algn="l">
              <a:lnSpc>
                <a:spcPts val="3232"/>
              </a:lnSpc>
              <a:spcBef>
                <a:spcPct val="0"/>
              </a:spcBef>
            </a:pPr>
            <a:endParaRPr lang="en-US" sz="2938" spc="117">
              <a:solidFill>
                <a:srgbClr val="000000"/>
              </a:solidFill>
              <a:latin typeface="Agrandir Narrow"/>
              <a:ea typeface="Agrandir Narrow"/>
              <a:cs typeface="Agrandir Narrow"/>
              <a:sym typeface="Agrandir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70035" y="-1126670"/>
            <a:ext cx="9721524" cy="12171720"/>
            <a:chOff x="0" y="0"/>
            <a:chExt cx="201628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289" cy="2524471"/>
            </a:xfrm>
            <a:custGeom>
              <a:avLst/>
              <a:gdLst/>
              <a:ahLst/>
              <a:cxnLst/>
              <a:rect l="l" t="t" r="r" b="b"/>
              <a:pathLst>
                <a:path w="2016289" h="2524471">
                  <a:moveTo>
                    <a:pt x="0" y="0"/>
                  </a:moveTo>
                  <a:lnTo>
                    <a:pt x="2016289" y="0"/>
                  </a:lnTo>
                  <a:lnTo>
                    <a:pt x="201628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628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863420" y="424024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317155" y="1861745"/>
            <a:ext cx="6356958" cy="6698085"/>
          </a:xfrm>
          <a:custGeom>
            <a:avLst/>
            <a:gdLst/>
            <a:ahLst/>
            <a:cxnLst/>
            <a:rect l="l" t="t" r="r" b="b"/>
            <a:pathLst>
              <a:path w="6356958" h="6698085">
                <a:moveTo>
                  <a:pt x="0" y="0"/>
                </a:moveTo>
                <a:lnTo>
                  <a:pt x="6356958" y="0"/>
                </a:lnTo>
                <a:lnTo>
                  <a:pt x="6356958" y="6698084"/>
                </a:lnTo>
                <a:lnTo>
                  <a:pt x="0" y="6698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3" r="-268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62724" y="740970"/>
            <a:ext cx="8506562" cy="229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Key Initiative 2 – Employee Retention and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724" y="4554574"/>
            <a:ext cx="9019781" cy="45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Modernized technology: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Outdated systems are a major cause of employee frustration. Upgrading internal tools can boost efficiency and satisfaction.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Career growth opportunities: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Implementing programs for upskilling and mentorship will help retain mid-level engineers and improve overall morale.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Reduced turnover: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Providing employees with clear growth paths and modern tools will minimize the high costs of replacing and training new employees.</a:t>
            </a:r>
          </a:p>
          <a:p>
            <a:pPr algn="l">
              <a:lnSpc>
                <a:spcPts val="3619"/>
              </a:lnSpc>
            </a:pPr>
            <a:endParaRPr lang="en-US" sz="246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62724" y="3265415"/>
            <a:ext cx="6012061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 spc="6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IMPROVING EMPLOYEE RETENTION AND DEVELOPMENT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270035" y="-1126670"/>
            <a:ext cx="15192083" cy="12171720"/>
            <a:chOff x="0" y="0"/>
            <a:chExt cx="315090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0909" cy="2524471"/>
            </a:xfrm>
            <a:custGeom>
              <a:avLst/>
              <a:gdLst/>
              <a:ahLst/>
              <a:cxnLst/>
              <a:rect l="l" t="t" r="r" b="b"/>
              <a:pathLst>
                <a:path w="3150909" h="2524471">
                  <a:moveTo>
                    <a:pt x="0" y="0"/>
                  </a:moveTo>
                  <a:lnTo>
                    <a:pt x="3150909" y="0"/>
                  </a:lnTo>
                  <a:lnTo>
                    <a:pt x="315090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15090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2077988" y="283991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662724" y="1366084"/>
            <a:ext cx="14452822" cy="61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4300" spc="137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Engaging Employees for Long-Term Success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1815" y="3613853"/>
            <a:ext cx="14494639" cy="46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788" lvl="1" indent="-341394" algn="l">
              <a:lnSpc>
                <a:spcPts val="4648"/>
              </a:lnSpc>
              <a:buFont typeface="Arial"/>
              <a:buChar char="•"/>
            </a:pPr>
            <a:r>
              <a:rPr lang="en-US" sz="31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Engaged Employees:</a:t>
            </a:r>
            <a:r>
              <a:rPr lang="en-US" sz="316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Companies with highly engaged employees see a 21% increase in profitability and a 24% increase in productivity (Gallup).</a:t>
            </a:r>
          </a:p>
          <a:p>
            <a:pPr marL="682788" lvl="1" indent="-341394" algn="l">
              <a:lnSpc>
                <a:spcPts val="4648"/>
              </a:lnSpc>
              <a:buFont typeface="Arial"/>
              <a:buChar char="•"/>
            </a:pPr>
            <a:r>
              <a:rPr lang="en-US" sz="31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Retention:</a:t>
            </a:r>
            <a:r>
              <a:rPr lang="en-US" sz="316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94% of employees say they would stay longer with a company that invests in their career development (LinkedIn Learning).</a:t>
            </a:r>
          </a:p>
          <a:p>
            <a:pPr marL="682788" lvl="1" indent="-341394" algn="l">
              <a:lnSpc>
                <a:spcPts val="4648"/>
              </a:lnSpc>
              <a:buFont typeface="Arial"/>
              <a:buChar char="•"/>
            </a:pPr>
            <a:r>
              <a:rPr lang="en-US" sz="31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QuantumLink Advantage</a:t>
            </a:r>
            <a:r>
              <a:rPr lang="en-US" sz="316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: Increased productivity and retention by investing in employee experience.</a:t>
            </a:r>
          </a:p>
          <a:p>
            <a:pPr algn="l">
              <a:lnSpc>
                <a:spcPts val="4648"/>
              </a:lnSpc>
            </a:pPr>
            <a:endParaRPr lang="en-US" sz="3162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311852" y="-1186133"/>
            <a:ext cx="9721524" cy="12171720"/>
            <a:chOff x="0" y="0"/>
            <a:chExt cx="201628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289" cy="2524471"/>
            </a:xfrm>
            <a:custGeom>
              <a:avLst/>
              <a:gdLst/>
              <a:ahLst/>
              <a:cxnLst/>
              <a:rect l="l" t="t" r="r" b="b"/>
              <a:pathLst>
                <a:path w="2016289" h="2524471">
                  <a:moveTo>
                    <a:pt x="0" y="0"/>
                  </a:moveTo>
                  <a:lnTo>
                    <a:pt x="2016289" y="0"/>
                  </a:lnTo>
                  <a:lnTo>
                    <a:pt x="201628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628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578278" y="3266466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256129" y="2022921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62724" y="740970"/>
            <a:ext cx="850656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Key Initiative 3 – IT Modernization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92401"/>
            <a:ext cx="5441569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</a:pPr>
            <a:r>
              <a:rPr lang="en-US" sz="1699" b="1" spc="6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MODERNIZING IT INFRASTRUCTURE</a:t>
            </a:r>
          </a:p>
          <a:p>
            <a:pPr algn="ctr">
              <a:lnSpc>
                <a:spcPts val="1869"/>
              </a:lnSpc>
            </a:pPr>
            <a:endParaRPr lang="en-US" sz="1699" b="1" spc="67">
              <a:solidFill>
                <a:srgbClr val="000000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  <a:p>
            <a:pPr algn="ctr">
              <a:lnSpc>
                <a:spcPts val="1869"/>
              </a:lnSpc>
              <a:spcBef>
                <a:spcPct val="0"/>
              </a:spcBef>
            </a:pPr>
            <a:endParaRPr lang="en-US" sz="1699" b="1" spc="67">
              <a:solidFill>
                <a:srgbClr val="000000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6115" y="3874497"/>
            <a:ext cx="9019781" cy="45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Remove bottlenecks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Outdated internal systems slow down workflows, creating inefficiencies across departments.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Boost productivity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Upgrading to modern, scalable IT solutions will improve team efficiency and reduce downtime.</a:t>
            </a:r>
          </a:p>
          <a:p>
            <a:pPr marL="531661" lvl="1" indent="-265831" algn="l">
              <a:lnSpc>
                <a:spcPts val="3619"/>
              </a:lnSpc>
              <a:buFont typeface="Arial"/>
              <a:buChar char="•"/>
            </a:pPr>
            <a:r>
              <a:rPr lang="en-US" sz="2462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Enable future growth:</a:t>
            </a:r>
            <a:r>
              <a:rPr lang="en-US" sz="2462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Modern systems will allow QuantumLink to scale operations and stay competitive in the market.</a:t>
            </a:r>
          </a:p>
          <a:p>
            <a:pPr algn="l">
              <a:lnSpc>
                <a:spcPts val="3619"/>
              </a:lnSpc>
            </a:pPr>
            <a:endParaRPr lang="en-US" sz="2462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55243" y="-942360"/>
            <a:ext cx="9721524" cy="12171720"/>
            <a:chOff x="0" y="0"/>
            <a:chExt cx="2016289" cy="25244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6289" cy="2524471"/>
            </a:xfrm>
            <a:custGeom>
              <a:avLst/>
              <a:gdLst/>
              <a:ahLst/>
              <a:cxnLst/>
              <a:rect l="l" t="t" r="r" b="b"/>
              <a:pathLst>
                <a:path w="2016289" h="2524471">
                  <a:moveTo>
                    <a:pt x="0" y="0"/>
                  </a:moveTo>
                  <a:lnTo>
                    <a:pt x="2016289" y="0"/>
                  </a:lnTo>
                  <a:lnTo>
                    <a:pt x="2016289" y="2524471"/>
                  </a:lnTo>
                  <a:lnTo>
                    <a:pt x="0" y="252447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16289" cy="2553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7578278" y="3266466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355255" y="2520976"/>
            <a:ext cx="6399683" cy="5852059"/>
          </a:xfrm>
          <a:custGeom>
            <a:avLst/>
            <a:gdLst/>
            <a:ahLst/>
            <a:cxnLst/>
            <a:rect l="l" t="t" r="r" b="b"/>
            <a:pathLst>
              <a:path w="6399683" h="5852059">
                <a:moveTo>
                  <a:pt x="0" y="0"/>
                </a:moveTo>
                <a:lnTo>
                  <a:pt x="6399683" y="0"/>
                </a:lnTo>
                <a:lnTo>
                  <a:pt x="6399683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662724" y="740970"/>
            <a:ext cx="8506562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Key Initiative 4 – Product Profitability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492401"/>
            <a:ext cx="5441569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  <a:spcBef>
                <a:spcPct val="0"/>
              </a:spcBef>
            </a:pPr>
            <a:r>
              <a:rPr lang="en-US" sz="1699" b="1" spc="67">
                <a:solidFill>
                  <a:srgbClr val="000000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FOCUSING ON PRODUCT PROFITABILITY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0143" y="3922809"/>
            <a:ext cx="9151725" cy="3638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Assess profitability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Evaluate each product’s financial health to determine which products generate the most value.</a:t>
            </a:r>
          </a:p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Optimize resources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Focus on high-profit products and eliminate or improve underperforming ones.</a:t>
            </a:r>
          </a:p>
          <a:p>
            <a:pPr marL="539439" lvl="1" indent="-269719" algn="l">
              <a:lnSpc>
                <a:spcPts val="3672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Informed decision-making</a:t>
            </a:r>
            <a:r>
              <a:rPr lang="en-US" sz="249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Use data-driven insights to guide product development and resource allocation.</a:t>
            </a:r>
          </a:p>
          <a:p>
            <a:pPr algn="l">
              <a:lnSpc>
                <a:spcPts val="3672"/>
              </a:lnSpc>
            </a:pPr>
            <a:endParaRPr lang="en-US" sz="249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772</Words>
  <Application>Microsoft Office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Agrandir Narrow</vt:lpstr>
      <vt:lpstr>Open Sauce Medium</vt:lpstr>
      <vt:lpstr>Open Sauce Bold Italics</vt:lpstr>
      <vt:lpstr>Open Sauce</vt:lpstr>
      <vt:lpstr>Days</vt:lpstr>
      <vt:lpstr>Open Sauce Light</vt:lpstr>
      <vt:lpstr>Agrandir Narrow Bold</vt:lpstr>
      <vt:lpstr>Calibri</vt:lpstr>
      <vt:lpstr>Open Sauce Medium Italics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QuantumLink</dc:title>
  <cp:lastModifiedBy>Ravi, Rithika Venkat - ravry006</cp:lastModifiedBy>
  <cp:revision>6</cp:revision>
  <dcterms:created xsi:type="dcterms:W3CDTF">2006-08-16T00:00:00Z</dcterms:created>
  <dcterms:modified xsi:type="dcterms:W3CDTF">2024-09-13T23:05:24Z</dcterms:modified>
  <dc:identifier>DAGQgbpeAd8</dc:identifier>
</cp:coreProperties>
</file>